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embeddedFontLst>
    <p:embeddedFont>
      <p:font typeface="Playfair Display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43" roundtripDataSignature="AMtx7mgm5UF5UYdavEP5TrcmEutI9BHeW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layfairDisplay-bold.fntdata"/><Relationship Id="rId20" Type="http://schemas.openxmlformats.org/officeDocument/2006/relationships/slide" Target="slides/slide15.xml"/><Relationship Id="rId42" Type="http://schemas.openxmlformats.org/officeDocument/2006/relationships/font" Target="fonts/PlayfairDisplay-boldItalic.fntdata"/><Relationship Id="rId41" Type="http://schemas.openxmlformats.org/officeDocument/2006/relationships/font" Target="fonts/PlayfairDisplay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customschemas.google.com/relationships/presentationmetadata" Target="meta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PlayfairDisplay-regular.fntdata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22588b585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22588b585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22588b5853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22588b585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https://cdn.openai.com/o1-system-card-20241205.pdf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22588b5853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22588b5853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22588b5853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22588b5853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22588b585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22588b585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22588b5853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22588b5853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22588b5853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22588b5853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22588b5853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22588b5853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22588b5853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22588b5853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22588b5853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22588b5853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2244a7066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g32244a7066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22588b5853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22588b5853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22588b585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22588b585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22588b5853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22588b5853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22588b5853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22588b5853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22588b5853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22588b5853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22588b5853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22588b5853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22588b5853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22588b5853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22588b5853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22588b5853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a4bc3e2573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a4bc3e2573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a4bc3e2573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a4bc3e2573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22588b5853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g322588b5853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a4bc3e2573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a4bc3e2573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a4bc3e2573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a4bc3e2573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22588b585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22588b585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22588b5853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22588b585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22588b5853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g322588b5853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22588b5853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g322588b5853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22588b5853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g322588b5853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22588b5853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g322588b5853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a4bc3e2573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g2a4bc3e2573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a4bc3e2573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a4bc3e2573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3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2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2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3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3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3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AI Safety </a:t>
            </a:r>
            <a:r>
              <a:rPr lang="en" sz="370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22588b5853_0_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Evals</a:t>
            </a:r>
            <a:endParaRPr/>
          </a:p>
        </p:txBody>
      </p:sp>
      <p:sp>
        <p:nvSpPr>
          <p:cNvPr id="114" name="Google Shape;114;g322588b5853_0_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Wie finden wir heraus, welche Kompetenzen unser Model hat oder nicht hat?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Anderer Vibe als Benchmarking, Benchmarking mehr performance orientiert, mehr competitive. Bei Evals Fokus auf Risiken und Schwachstellen</a:t>
            </a:r>
            <a:endParaRPr sz="2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22588b5853_0_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Evals</a:t>
            </a:r>
            <a:endParaRPr/>
          </a:p>
        </p:txBody>
      </p:sp>
      <p:sp>
        <p:nvSpPr>
          <p:cNvPr id="120" name="Google Shape;120;g322588b5853_0_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g322588b5853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5975" y="283475"/>
            <a:ext cx="5989751" cy="4366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22588b5853_0_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Evals</a:t>
            </a:r>
            <a:endParaRPr/>
          </a:p>
        </p:txBody>
      </p:sp>
      <p:sp>
        <p:nvSpPr>
          <p:cNvPr id="127" name="Google Shape;127;g322588b5853_0_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conducted by Beth Barnes as part of METR : https://time.com/7012885/beth-barnes/?utm_source=chatgpt.com</a:t>
            </a:r>
            <a:endParaRPr/>
          </a:p>
        </p:txBody>
      </p:sp>
      <p:pic>
        <p:nvPicPr>
          <p:cNvPr id="128" name="Google Shape;128;g322588b5853_0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4263" y="445013"/>
            <a:ext cx="5762625" cy="298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22588b5853_0_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Evals</a:t>
            </a:r>
            <a:endParaRPr/>
          </a:p>
        </p:txBody>
      </p:sp>
      <p:sp>
        <p:nvSpPr>
          <p:cNvPr id="134" name="Google Shape;134;g322588b5853_0_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10000"/>
          </a:bodyPr>
          <a:lstStyle/>
          <a:p>
            <a:pPr indent="-38301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4421"/>
              <a:t>CBRN threats</a:t>
            </a:r>
            <a:endParaRPr sz="4421"/>
          </a:p>
          <a:p>
            <a:pPr indent="-36904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4021"/>
              <a:t>Chemical</a:t>
            </a:r>
            <a:endParaRPr sz="4021"/>
          </a:p>
          <a:p>
            <a:pPr indent="-36904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4021"/>
              <a:t>Biological</a:t>
            </a:r>
            <a:endParaRPr sz="4021"/>
          </a:p>
          <a:p>
            <a:pPr indent="-36904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4021"/>
              <a:t>Radiological</a:t>
            </a:r>
            <a:endParaRPr sz="4021"/>
          </a:p>
          <a:p>
            <a:pPr indent="-36904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4021"/>
              <a:t>Nuclear</a:t>
            </a:r>
            <a:endParaRPr sz="402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https://www.dhs.gov/news/2024/06/21/callahan-discusses-dhs-cbrn-ai-report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22588b5853_0_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Teaming</a:t>
            </a:r>
            <a:endParaRPr/>
          </a:p>
        </p:txBody>
      </p:sp>
      <p:sp>
        <p:nvSpPr>
          <p:cNvPr id="140" name="Google Shape;140;g322588b5853_0_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layfair Display"/>
                <a:ea typeface="Playfair Display"/>
                <a:cs typeface="Playfair Display"/>
                <a:sym typeface="Playfair Display"/>
              </a:rPr>
              <a:t>Assessing the security, resilience, and effectiveness of systems</a:t>
            </a:r>
            <a:endParaRPr sz="30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layfair Display"/>
                <a:ea typeface="Playfair Display"/>
                <a:cs typeface="Playfair Display"/>
                <a:sym typeface="Playfair Display"/>
              </a:rPr>
              <a:t>by soliciting adversarial attacks to identify problems with them</a:t>
            </a:r>
            <a:endParaRPr sz="30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layfair Display"/>
                <a:ea typeface="Playfair Display"/>
                <a:cs typeface="Playfair Display"/>
                <a:sym typeface="Playfair Display"/>
              </a:rPr>
              <a:t>“Pretending to be the bad guys”</a:t>
            </a:r>
            <a:endParaRPr sz="3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22588b5853_0_1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Teaming</a:t>
            </a:r>
            <a:endParaRPr/>
          </a:p>
        </p:txBody>
      </p:sp>
      <p:sp>
        <p:nvSpPr>
          <p:cNvPr id="146" name="Google Shape;146;g322588b5853_0_1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g322588b5853_0_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75" y="1117600"/>
            <a:ext cx="8963025" cy="348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22588b5853_0_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Teaming</a:t>
            </a:r>
            <a:endParaRPr/>
          </a:p>
        </p:txBody>
      </p:sp>
      <p:sp>
        <p:nvSpPr>
          <p:cNvPr id="153" name="Google Shape;153;g322588b5853_0_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reveal of “Sydney”</a:t>
            </a:r>
            <a:endParaRPr/>
          </a:p>
        </p:txBody>
      </p:sp>
      <p:pic>
        <p:nvPicPr>
          <p:cNvPr id="154" name="Google Shape;154;g322588b5853_0_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3847" y="0"/>
            <a:ext cx="617015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22588b5853_0_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Teaming</a:t>
            </a:r>
            <a:endParaRPr/>
          </a:p>
        </p:txBody>
      </p:sp>
      <p:sp>
        <p:nvSpPr>
          <p:cNvPr id="160" name="Google Shape;160;g322588b5853_0_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g322588b5853_0_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400" y="1189025"/>
            <a:ext cx="8639175" cy="334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2588b5853_0_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322588b5853_0_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reveal of “Sydney”</a:t>
            </a:r>
            <a:endParaRPr/>
          </a:p>
        </p:txBody>
      </p:sp>
      <p:pic>
        <p:nvPicPr>
          <p:cNvPr id="168" name="Google Shape;168;g322588b5853_0_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3847" y="0"/>
            <a:ext cx="617015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22588b5853_0_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Teaming</a:t>
            </a:r>
            <a:endParaRPr/>
          </a:p>
        </p:txBody>
      </p:sp>
      <p:sp>
        <p:nvSpPr>
          <p:cNvPr id="174" name="Google Shape;174;g322588b5853_0_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g322588b5853_0_70"/>
          <p:cNvPicPr preferRelativeResize="0"/>
          <p:nvPr/>
        </p:nvPicPr>
        <p:blipFill rotWithShape="1">
          <a:blip r:embed="rId3">
            <a:alphaModFix/>
          </a:blip>
          <a:srcRect b="26738" l="0" r="0" t="4205"/>
          <a:stretch/>
        </p:blipFill>
        <p:spPr>
          <a:xfrm>
            <a:off x="0" y="0"/>
            <a:ext cx="9144000" cy="5263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2244a7066b_0_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Meme contest</a:t>
            </a:r>
            <a:endParaRPr/>
          </a:p>
        </p:txBody>
      </p:sp>
      <p:sp>
        <p:nvSpPr>
          <p:cNvPr id="60" name="Google Shape;60;g32244a7066b_0_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61" name="Google Shape;61;g32244a7066b_0_93"/>
          <p:cNvSpPr txBox="1"/>
          <p:nvPr/>
        </p:nvSpPr>
        <p:spPr>
          <a:xfrm rot="-1308714">
            <a:off x="3556843" y="1735991"/>
            <a:ext cx="3346694" cy="10697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(Hahaha)</a:t>
            </a:r>
            <a:endParaRPr sz="4200">
              <a:solidFill>
                <a:schemeClr val="l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22588b5853_0_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Teaming</a:t>
            </a:r>
            <a:endParaRPr/>
          </a:p>
        </p:txBody>
      </p:sp>
      <p:sp>
        <p:nvSpPr>
          <p:cNvPr id="181" name="Google Shape;181;g322588b5853_0_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g322588b5853_0_75"/>
          <p:cNvPicPr preferRelativeResize="0"/>
          <p:nvPr/>
        </p:nvPicPr>
        <p:blipFill rotWithShape="1">
          <a:blip r:embed="rId3">
            <a:alphaModFix/>
          </a:blip>
          <a:srcRect b="0" l="0" r="0" t="62343"/>
          <a:stretch/>
        </p:blipFill>
        <p:spPr>
          <a:xfrm>
            <a:off x="0" y="1"/>
            <a:ext cx="9144000" cy="287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22588b5853_0_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Alignment Theory</a:t>
            </a:r>
            <a:endParaRPr/>
          </a:p>
        </p:txBody>
      </p:sp>
      <p:sp>
        <p:nvSpPr>
          <p:cNvPr id="188" name="Google Shape;188;g322588b5853_0_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g322588b5853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" y="109538"/>
            <a:ext cx="9124950" cy="492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22588b5853_0_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322588b5853_0_9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g322588b5853_0_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0725" y="0"/>
            <a:ext cx="494328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22588b5853_0_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Alignment Theory</a:t>
            </a:r>
            <a:endParaRPr/>
          </a:p>
        </p:txBody>
      </p:sp>
      <p:sp>
        <p:nvSpPr>
          <p:cNvPr id="202" name="Google Shape;202;g322588b5853_0_10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g322588b5853_0_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8" y="14288"/>
            <a:ext cx="9115425" cy="511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22588b5853_0_1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Alignment Theory</a:t>
            </a:r>
            <a:endParaRPr/>
          </a:p>
        </p:txBody>
      </p:sp>
      <p:sp>
        <p:nvSpPr>
          <p:cNvPr id="209" name="Google Shape;209;g322588b5853_0_1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g322588b5853_0_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312"/>
            <a:ext cx="9143999" cy="5128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22588b5853_0_1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Alignment Theory</a:t>
            </a:r>
            <a:endParaRPr/>
          </a:p>
        </p:txBody>
      </p:sp>
      <p:sp>
        <p:nvSpPr>
          <p:cNvPr id="216" name="Google Shape;216;g322588b5853_0_1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g322588b5853_0_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480"/>
            <a:ext cx="9143999" cy="5052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22588b5853_0_1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Alignment Theory</a:t>
            </a:r>
            <a:endParaRPr/>
          </a:p>
        </p:txBody>
      </p:sp>
      <p:sp>
        <p:nvSpPr>
          <p:cNvPr id="223" name="Google Shape;223;g322588b5853_0_1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g322588b5853_0_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32"/>
            <a:ext cx="9143999" cy="5130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22588b5853_0_1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Alignment Theory</a:t>
            </a:r>
            <a:endParaRPr/>
          </a:p>
        </p:txBody>
      </p:sp>
      <p:sp>
        <p:nvSpPr>
          <p:cNvPr id="230" name="Google Shape;230;g322588b5853_0_1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g322588b5853_0_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673"/>
            <a:ext cx="9144000" cy="5048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a4bc3e2573_1_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2a4bc3e2573_1_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g2a4bc3e2573_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a4bc3e2573_1_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2a4bc3e2573_1_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5" name="Google Shape;245;g2a4bc3e2573_1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22588b5853_0_1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Runner Up</a:t>
            </a:r>
            <a:endParaRPr/>
          </a:p>
        </p:txBody>
      </p:sp>
      <p:sp>
        <p:nvSpPr>
          <p:cNvPr id="67" name="Google Shape;67;g322588b5853_0_1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68" name="Google Shape;68;g322588b5853_0_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2800" y="78850"/>
            <a:ext cx="4289650" cy="479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a4bc3e2573_1_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2a4bc3e2573_1_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g2a4bc3e2573_1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a4bc3e2573_1_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2a4bc3e2573_1_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9" name="Google Shape;259;g2a4bc3e2573_1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22588b5853_0_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Policy and incentives</a:t>
            </a:r>
            <a:endParaRPr/>
          </a:p>
        </p:txBody>
      </p:sp>
      <p:sp>
        <p:nvSpPr>
          <p:cNvPr id="265" name="Google Shape;265;g322588b5853_0_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Hard for governments to keep up with pace of AI development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Some steps have been made though, most notably the EU AI Act: </a:t>
            </a:r>
            <a:endParaRPr sz="22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Verschiedene Risikostufen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Verbietet bestimmte Anwendungen (z.B. systeme für biometrische Überwachung)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- Nur anwendbar in der EU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- Einige Regularisierung sehr loopholeable</a:t>
            </a:r>
            <a:endParaRPr sz="22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22588b5853_0_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Policy and incentives</a:t>
            </a:r>
            <a:endParaRPr/>
          </a:p>
        </p:txBody>
      </p:sp>
      <p:sp>
        <p:nvSpPr>
          <p:cNvPr id="271" name="Google Shape;271;g322588b5853_0_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272" name="Google Shape;272;g322588b5853_0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6000" y="1017725"/>
            <a:ext cx="6433525" cy="397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22588b5853_0_1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Runner Up</a:t>
            </a:r>
            <a:endParaRPr/>
          </a:p>
        </p:txBody>
      </p:sp>
      <p:sp>
        <p:nvSpPr>
          <p:cNvPr id="74" name="Google Shape;74;g322588b5853_0_1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75" name="Google Shape;75;g322588b5853_0_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210" y="0"/>
            <a:ext cx="797557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22588b5853_0_1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Winner:</a:t>
            </a:r>
            <a:endParaRPr/>
          </a:p>
        </p:txBody>
      </p:sp>
      <p:sp>
        <p:nvSpPr>
          <p:cNvPr id="81" name="Google Shape;81;g322588b5853_0_1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22588b5853_0_1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Our Winner</a:t>
            </a:r>
            <a:endParaRPr/>
          </a:p>
        </p:txBody>
      </p:sp>
      <p:sp>
        <p:nvSpPr>
          <p:cNvPr id="87" name="Google Shape;87;g322588b5853_0_1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88" name="Google Shape;88;g322588b5853_0_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462" y="0"/>
            <a:ext cx="813132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22588b5853_0_1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What is AGI?</a:t>
            </a:r>
            <a:endParaRPr/>
          </a:p>
        </p:txBody>
      </p:sp>
      <p:sp>
        <p:nvSpPr>
          <p:cNvPr id="94" name="Google Shape;94;g322588b5853_0_1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Artificial General Intelligence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Can do any </a:t>
            </a:r>
            <a:r>
              <a:rPr lang="en"/>
              <a:t>intellectual</a:t>
            </a:r>
            <a:r>
              <a:rPr lang="en"/>
              <a:t> task as good as the best humans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a4bc3e2573_1_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When is AGI</a:t>
            </a:r>
            <a:endParaRPr/>
          </a:p>
        </p:txBody>
      </p:sp>
      <p:sp>
        <p:nvSpPr>
          <p:cNvPr id="100" name="Google Shape;100;g2a4bc3e2573_1_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Artificial General Intelligence</a:t>
            </a:r>
            <a:endParaRPr/>
          </a:p>
        </p:txBody>
      </p:sp>
      <p:pic>
        <p:nvPicPr>
          <p:cNvPr id="101" name="Google Shape;101;g2a4bc3e2573_1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736" y="1152475"/>
            <a:ext cx="7187541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a4bc3e2573_1_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happens if AGI?</a:t>
            </a:r>
            <a:endParaRPr/>
          </a:p>
        </p:txBody>
      </p:sp>
      <p:sp>
        <p:nvSpPr>
          <p:cNvPr id="107" name="Google Shape;107;g2a4bc3e2573_1_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g2a4bc3e2573_1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001" y="904125"/>
            <a:ext cx="5320400" cy="391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